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3"/>
    <p:sldId id="261" r:id="rId4"/>
    <p:sldId id="262" r:id="rId5"/>
    <p:sldId id="263" r:id="rId6"/>
    <p:sldId id="265" r:id="rId7"/>
    <p:sldId id="267" r:id="rId8"/>
    <p:sldId id="264" r:id="rId9"/>
    <p:sldId id="272" r:id="rId10"/>
    <p:sldId id="266" r:id="rId11"/>
    <p:sldId id="269" r:id="rId12"/>
    <p:sldId id="270" r:id="rId13"/>
    <p:sldId id="260" r:id="rId14"/>
    <p:sldId id="271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16C"/>
    <a:srgbClr val="FBB8CA"/>
    <a:srgbClr val="F9C5D2"/>
    <a:srgbClr val="FDDAE1"/>
    <a:srgbClr val="FFEDF1"/>
    <a:srgbClr val="FF4936"/>
    <a:srgbClr val="FF4937"/>
    <a:srgbClr val="FF7266"/>
    <a:srgbClr val="FF7B6D"/>
    <a:srgbClr val="FF5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0" y="2808605"/>
            <a:ext cx="12192635" cy="40493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431925" y="636905"/>
            <a:ext cx="7275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6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endParaRPr lang="en-US" altLang="en-US" sz="36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" y="501015"/>
            <a:ext cx="1470660" cy="1470660"/>
          </a:xfrm>
          <a:prstGeom prst="rect">
            <a:avLst/>
          </a:prstGeom>
        </p:spPr>
      </p:pic>
      <p:cxnSp>
        <p:nvCxnSpPr>
          <p:cNvPr id="7" name="Прямое соединение 6"/>
          <p:cNvCxnSpPr/>
          <p:nvPr/>
        </p:nvCxnSpPr>
        <p:spPr>
          <a:xfrm>
            <a:off x="535305" y="2432050"/>
            <a:ext cx="10201275" cy="1905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Текстовое поле 7"/>
          <p:cNvSpPr txBox="1"/>
          <p:nvPr/>
        </p:nvSpPr>
        <p:spPr>
          <a:xfrm>
            <a:off x="535305" y="2808605"/>
            <a:ext cx="1015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Кубок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Новых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регионов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России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спортивному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программированию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35305" y="3429000"/>
            <a:ext cx="6898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23–25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апреля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2025,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Донецк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ДНР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4364355" y="247650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орожная</a:t>
            </a:r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карта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Изображение 11" descr="Untitled (3)"/>
          <p:cNvPicPr>
            <a:picLocks noChangeAspect="1"/>
          </p:cNvPicPr>
          <p:nvPr/>
        </p:nvPicPr>
        <p:blipFill>
          <a:blip r:embed="rId2"/>
          <a:srcRect l="4603" t="6349" r="5127" b="6103"/>
          <a:stretch>
            <a:fillRect/>
          </a:stretch>
        </p:blipFill>
        <p:spPr>
          <a:xfrm>
            <a:off x="95885" y="149225"/>
            <a:ext cx="6637655" cy="661733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6884670" y="1607185"/>
            <a:ext cx="5076825" cy="4182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Подготовка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 (1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месяц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 MVP (3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 (1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месяц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Запуск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 (2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 (3+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месяца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-635" y="2808605"/>
            <a:ext cx="12192000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68095" y="459740"/>
            <a:ext cx="9206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Потенциал волонтерской платформы</a:t>
            </a:r>
            <a:endParaRPr lang="ru-RU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937500" y="2091055"/>
            <a:ext cx="4064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Социальный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эффект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Технологические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возможности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Экономическая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модель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Масштабирование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Инновационный</a:t>
            </a:r>
            <a:r>
              <a:rPr lang="en-US" altLang="ru-RU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потенциал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" y="1679575"/>
            <a:ext cx="7214235" cy="409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0" y="2808605"/>
            <a:ext cx="12192635" cy="4049395"/>
          </a:xfrm>
          <a:prstGeom prst="rect">
            <a:avLst/>
          </a:prstGeom>
        </p:spPr>
      </p:pic>
      <p:sp>
        <p:nvSpPr>
          <p:cNvPr id="2" name="Прямоугольник с двумя скругленными противолежащими углами 1"/>
          <p:cNvSpPr/>
          <p:nvPr/>
        </p:nvSpPr>
        <p:spPr>
          <a:xfrm flipH="1">
            <a:off x="1172845" y="831850"/>
            <a:ext cx="4500880" cy="1497330"/>
          </a:xfrm>
          <a:prstGeom prst="round2DiagRect">
            <a:avLst/>
          </a:prstGeom>
          <a:solidFill>
            <a:srgbClr val="FF7586"/>
          </a:solidFill>
          <a:ln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Прямоугольник с двумя скругленными противолежащими углами 2"/>
          <p:cNvSpPr/>
          <p:nvPr/>
        </p:nvSpPr>
        <p:spPr>
          <a:xfrm flipH="1">
            <a:off x="1172845" y="2664460"/>
            <a:ext cx="4500880" cy="1497330"/>
          </a:xfrm>
          <a:prstGeom prst="round2DiagRect">
            <a:avLst/>
          </a:prstGeom>
          <a:solidFill>
            <a:srgbClr val="FF4936"/>
          </a:solidFill>
          <a:ln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Прямоугольник с двумя скругленными противолежащими углами 9"/>
          <p:cNvSpPr/>
          <p:nvPr/>
        </p:nvSpPr>
        <p:spPr>
          <a:xfrm flipH="1">
            <a:off x="1172845" y="4488815"/>
            <a:ext cx="4500880" cy="1497330"/>
          </a:xfrm>
          <a:prstGeom prst="round2DiagRect">
            <a:avLst/>
          </a:prstGeom>
          <a:solidFill>
            <a:srgbClr val="FF7586"/>
          </a:solidFill>
          <a:ln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 flipH="1">
            <a:off x="6717030" y="1467485"/>
            <a:ext cx="4500880" cy="1497330"/>
          </a:xfrm>
          <a:prstGeom prst="round2DiagRect">
            <a:avLst/>
          </a:prstGeom>
          <a:solidFill>
            <a:srgbClr val="FF4936"/>
          </a:solidFill>
          <a:ln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с двумя скругленными противолежащими углами 11"/>
          <p:cNvSpPr/>
          <p:nvPr/>
        </p:nvSpPr>
        <p:spPr>
          <a:xfrm flipH="1">
            <a:off x="6707505" y="3434715"/>
            <a:ext cx="4500880" cy="1497330"/>
          </a:xfrm>
          <a:prstGeom prst="round2DiagRect">
            <a:avLst/>
          </a:prstGeom>
          <a:solidFill>
            <a:srgbClr val="FF7586"/>
          </a:solidFill>
          <a:ln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Овал 17"/>
          <p:cNvSpPr/>
          <p:nvPr/>
        </p:nvSpPr>
        <p:spPr>
          <a:xfrm>
            <a:off x="568325" y="986790"/>
            <a:ext cx="1235075" cy="1195705"/>
          </a:xfrm>
          <a:prstGeom prst="ellipse">
            <a:avLst/>
          </a:prstGeom>
          <a:solidFill>
            <a:srgbClr val="FFEDF1"/>
          </a:solidFill>
          <a:ln>
            <a:solidFill>
              <a:srgbClr val="FDDA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Овал 18"/>
          <p:cNvSpPr/>
          <p:nvPr/>
        </p:nvSpPr>
        <p:spPr>
          <a:xfrm>
            <a:off x="568325" y="2831465"/>
            <a:ext cx="1235075" cy="1195705"/>
          </a:xfrm>
          <a:prstGeom prst="ellipse">
            <a:avLst/>
          </a:prstGeom>
          <a:solidFill>
            <a:srgbClr val="F9C5D2"/>
          </a:solidFill>
          <a:ln>
            <a:solidFill>
              <a:srgbClr val="FBB8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Овал 19"/>
          <p:cNvSpPr/>
          <p:nvPr/>
        </p:nvSpPr>
        <p:spPr>
          <a:xfrm>
            <a:off x="568325" y="4643755"/>
            <a:ext cx="1235075" cy="1195705"/>
          </a:xfrm>
          <a:prstGeom prst="ellipse">
            <a:avLst/>
          </a:prstGeom>
          <a:solidFill>
            <a:srgbClr val="FFEDF1"/>
          </a:solidFill>
          <a:ln>
            <a:solidFill>
              <a:srgbClr val="FDDA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Овал 20"/>
          <p:cNvSpPr/>
          <p:nvPr/>
        </p:nvSpPr>
        <p:spPr>
          <a:xfrm>
            <a:off x="6154420" y="3575685"/>
            <a:ext cx="1235075" cy="1195705"/>
          </a:xfrm>
          <a:prstGeom prst="ellipse">
            <a:avLst/>
          </a:prstGeom>
          <a:solidFill>
            <a:srgbClr val="FFEDF1"/>
          </a:solidFill>
          <a:ln>
            <a:solidFill>
              <a:srgbClr val="FDDA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Овал 21"/>
          <p:cNvSpPr/>
          <p:nvPr/>
        </p:nvSpPr>
        <p:spPr>
          <a:xfrm>
            <a:off x="6096635" y="1603375"/>
            <a:ext cx="1235075" cy="1195705"/>
          </a:xfrm>
          <a:prstGeom prst="ellipse">
            <a:avLst/>
          </a:prstGeom>
          <a:solidFill>
            <a:srgbClr val="F9C5D2"/>
          </a:solidFill>
          <a:ln>
            <a:solidFill>
              <a:srgbClr val="FBB8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" y="2980055"/>
            <a:ext cx="834390" cy="834390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" y="1093470"/>
            <a:ext cx="908050" cy="908050"/>
          </a:xfrm>
          <a:prstGeom prst="rect">
            <a:avLst/>
          </a:prstGeom>
        </p:spPr>
      </p:pic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4824730"/>
            <a:ext cx="809625" cy="809625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955" y="3685540"/>
            <a:ext cx="841375" cy="841375"/>
          </a:xfrm>
          <a:prstGeom prst="rect">
            <a:avLst/>
          </a:prstGeom>
        </p:spPr>
      </p:pic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960" y="1771015"/>
            <a:ext cx="840740" cy="840740"/>
          </a:xfrm>
          <a:prstGeom prst="rect">
            <a:avLst/>
          </a:prstGeom>
        </p:spPr>
      </p:pic>
      <p:sp>
        <p:nvSpPr>
          <p:cNvPr id="36" name="Текстовое поле 35"/>
          <p:cNvSpPr txBox="1"/>
          <p:nvPr/>
        </p:nvSpPr>
        <p:spPr>
          <a:xfrm>
            <a:off x="1822450" y="117157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Гергель Андрей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Frontend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разработчик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Текстовое поле 36"/>
          <p:cNvSpPr txBox="1"/>
          <p:nvPr/>
        </p:nvSpPr>
        <p:spPr>
          <a:xfrm>
            <a:off x="1803400" y="2994025"/>
            <a:ext cx="3937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Сарбей Илья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Backend-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разработчик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Текстовое поле 37"/>
          <p:cNvSpPr txBox="1"/>
          <p:nvPr/>
        </p:nvSpPr>
        <p:spPr>
          <a:xfrm>
            <a:off x="1803400" y="4816475"/>
            <a:ext cx="3669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Щербак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ru-RU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Михаил</a:t>
            </a:r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Backend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разработчик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9" name="Текстовое поле 38"/>
          <p:cNvSpPr txBox="1"/>
          <p:nvPr/>
        </p:nvSpPr>
        <p:spPr>
          <a:xfrm>
            <a:off x="7331710" y="1781810"/>
            <a:ext cx="37426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Кузнецов Артем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UI/UX-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дизайнер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Текстовое поле 39"/>
          <p:cNvSpPr txBox="1"/>
          <p:nvPr/>
        </p:nvSpPr>
        <p:spPr>
          <a:xfrm>
            <a:off x="7389495" y="3758565"/>
            <a:ext cx="40417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Куповых Анастасия</a:t>
            </a:r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ru-RU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altLang="ru-RU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UI/UX-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дизайнер</a:t>
            </a:r>
            <a:endParaRPr lang="en-US" altLang="en-US" sz="24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6720205" y="414020"/>
            <a:ext cx="4584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остав</a:t>
            </a:r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команды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5994400" y="373380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Потенциал</a:t>
            </a:r>
            <a:endParaRPr lang="ru-RU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781050"/>
            <a:ext cx="5169535" cy="52959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7730490" y="2298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3600"/>
              <a:t>Nothing</a:t>
            </a:r>
            <a:endParaRPr lang="en-US" altLang="ru-RU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02335" y="824230"/>
            <a:ext cx="23450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4225290" y="1532890"/>
            <a:ext cx="3707130" cy="4817745"/>
          </a:xfrm>
          <a:prstGeom prst="roundRect">
            <a:avLst/>
          </a:prstGeom>
          <a:solidFill>
            <a:srgbClr val="FF4936"/>
          </a:solidFill>
          <a:ln w="57150"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Отсутствие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централизованной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системы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поощрения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затрудняет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мотивацию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учёт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достижений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Ручная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обработка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данных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ограниченный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срок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действия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снижают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эффективность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взаимодействия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между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волонтёрами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партнёрами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21615" y="1532890"/>
            <a:ext cx="3707130" cy="4817745"/>
          </a:xfrm>
          <a:prstGeom prst="roundRect">
            <a:avLst/>
          </a:prstGeom>
          <a:solidFill>
            <a:schemeClr val="bg1">
              <a:alpha val="78000"/>
            </a:schemeClr>
          </a:solidFill>
          <a:ln w="57150"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азработ</a:t>
            </a:r>
            <a:r>
              <a:rPr lang="ru-RU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цифро</a:t>
            </a:r>
            <a:r>
              <a:rPr lang="ru-RU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вой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</a:t>
            </a:r>
            <a:r>
              <a:rPr lang="ru-RU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ы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Платформа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обеспечивает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регистрацию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историю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операций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идентификацию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8209915" y="1532890"/>
            <a:ext cx="3707130" cy="4817745"/>
          </a:xfrm>
          <a:prstGeom prst="roundRect">
            <a:avLst/>
          </a:prstGeom>
          <a:solidFill>
            <a:schemeClr val="bg1">
              <a:alpha val="78000"/>
            </a:schemeClr>
          </a:solidFill>
          <a:ln w="57150">
            <a:solidFill>
              <a:srgbClr val="FF91B0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Платформа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автоматизирует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обеспечивая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прозрачность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удобство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своевременное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поощрение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повышает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их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вовлечённость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упрощает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работу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администрирование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Ресурсного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</a:t>
            </a:r>
            <a:r>
              <a:rPr lang="en-US" altLang="ru-RU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738370" y="824230"/>
            <a:ext cx="27197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роблема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8836660" y="824230"/>
            <a:ext cx="24536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Ц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енность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0" y="2808605"/>
            <a:ext cx="1219136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857885" y="956945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Основной функционал</a:t>
            </a:r>
            <a:endParaRPr lang="ru-RU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pera_7RlvZTkMA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79,000000" end="1213,000000"/>
                </p14:media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835" y="1836420"/>
            <a:ext cx="6327775" cy="397954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751955" y="877570"/>
            <a:ext cx="5297170" cy="15278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2000" b="0" i="0">
                <a:solidFill>
                  <a:srgbClr val="404040"/>
                </a:solidFill>
                <a:latin typeface="Arial" panose="020B0604020202020204" pitchFamily="34" charset="0"/>
                <a:ea typeface="DeepSeek-CJK-patch"/>
                <a:cs typeface="Arial" panose="020B0604020202020204" pitchFamily="34" charset="0"/>
              </a:rPr>
              <a:t>Функционал регистрации для волонтёров позволяет пользователям войти в личный кабинет через email и пароль, а при необходимости восстановить доступ.</a:t>
            </a:r>
            <a:endParaRPr lang="en-US" altLang="zh-CN" sz="2000" b="0" i="0">
              <a:solidFill>
                <a:srgbClr val="404040"/>
              </a:solidFill>
              <a:latin typeface="Arial" panose="020B0604020202020204" pitchFamily="34" charset="0"/>
              <a:ea typeface="DeepSeek-CJK-patch"/>
              <a:cs typeface="Arial" panose="020B0604020202020204" pitchFamily="3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6751955" y="2520315"/>
            <a:ext cx="51511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Отдельный</a:t>
            </a:r>
            <a:r>
              <a:rPr lang="en-US" altLang="ru-RU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раздел</a:t>
            </a:r>
            <a:r>
              <a:rPr lang="en-US" altLang="ru-RU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партнёров</a:t>
            </a:r>
            <a:endParaRPr lang="en-US" altLang="en-US" sz="2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819900" y="3215005"/>
            <a:ext cx="51612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Отдельный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раздел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предназначен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организаций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спонсоров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которые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хотят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сотрудничать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волонтёрским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движением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После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них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появляется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доступ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специальным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возможностям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раздела</a:t>
            </a:r>
            <a:r>
              <a:rPr lang="ru-RU" altLang="en-US" sz="2000">
                <a:latin typeface="Arial" panose="020B0604020202020204" pitchFamily="34" charset="0"/>
                <a:cs typeface="Arial" panose="020B0604020202020204" pitchFamily="34" charset="0"/>
              </a:rPr>
              <a:t> так же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отличается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волонтёрского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0" y="2808605"/>
            <a:ext cx="1219136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586480" y="202565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Основной функционал</a:t>
            </a:r>
            <a:endParaRPr lang="ru-RU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3242310"/>
            <a:ext cx="9041765" cy="298132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770255" y="1506855"/>
            <a:ext cx="8354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Профиль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представляет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собой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личный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кабинет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который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позволяет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пользователю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управлять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своей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активностью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отслеживать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достижения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взаимодействовать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организаторами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70255" y="11080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Профиль волонтера</a:t>
            </a:r>
            <a:endParaRPr lang="ru-RU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585845" y="373380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Основной функционал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r="10218"/>
          <a:stretch>
            <a:fillRect/>
          </a:stretch>
        </p:blipFill>
        <p:spPr>
          <a:xfrm>
            <a:off x="680720" y="3046095"/>
            <a:ext cx="6572885" cy="309816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938530" y="111950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Рейтинг</a:t>
            </a:r>
            <a:endParaRPr lang="ru-RU" altLang="en-US" sz="2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31850" y="1602740"/>
            <a:ext cx="64211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Вкладка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отображает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текущий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рейтинг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разделённых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категории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уровню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активности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достижений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776210" y="2226310"/>
            <a:ext cx="4064000" cy="34353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Она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служит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Мотивации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волонтёров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через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прозрачную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систему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оценивания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Упрощения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взаимодействия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партнёров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лучшими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участниками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Автоматизации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распределения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бонусов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основе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рейтинга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585845" y="373380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Основной функционал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88340" y="111950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История</a:t>
            </a:r>
            <a:endParaRPr lang="ru-RU" altLang="en-US" sz="2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72135" y="1602740"/>
            <a:ext cx="79438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Вкладка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История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предназначена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отображения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информации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полученных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бонусах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взаимодействиях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партнёрами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Она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позволяет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волонтёрам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отслеживать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свою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активность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использованные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вознаграждения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b="4375"/>
          <a:stretch>
            <a:fillRect/>
          </a:stretch>
        </p:blipFill>
        <p:spPr>
          <a:xfrm>
            <a:off x="370205" y="3357880"/>
            <a:ext cx="8033385" cy="263715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8604885" y="1043305"/>
            <a:ext cx="348615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</a:t>
            </a:r>
            <a:r>
              <a:rPr lang="en-US" altLang="ru-RU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системой</a:t>
            </a:r>
            <a:r>
              <a:rPr lang="en-US" altLang="ru-RU" sz="20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волонтёров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Позволяет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отслеживать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активность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планировать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использование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Напоминает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неиспользованных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вознаграждениях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Предоставляет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анализа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популярности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администраторов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Даёт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доступ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статистике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использования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0" y="2808605"/>
            <a:ext cx="1219136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5635625" y="434975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Фишки </a:t>
            </a:r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–</a:t>
            </a:r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функционал</a:t>
            </a:r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2402205"/>
            <a:ext cx="7814310" cy="366458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55930" y="1018540"/>
            <a:ext cx="80371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Функционал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Партнеры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их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бонусы</a:t>
            </a:r>
            <a:r>
              <a:rPr lang="en-US" altLang="ru-RU" sz="20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en-US" altLang="ru-RU" sz="2000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Этот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раздел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сайта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представляет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собой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интерактивный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каталог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организаций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партнеров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участвующих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программе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поощрения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волонтеров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493125" y="1520190"/>
            <a:ext cx="3380105" cy="4854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altLang="ru-RU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lang="en-US" altLang="ru-RU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работает</a:t>
            </a:r>
            <a:r>
              <a:rPr lang="en-US" altLang="ru-RU" sz="2400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ru-RU" sz="2400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000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Волонтёры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видят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список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доступных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партнёров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их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условия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контакты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Партнёры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могут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обновлять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свои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например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добавлять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новые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Администраторы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контролируют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информации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статус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доставки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>
            <a:off x="0" y="2808605"/>
            <a:ext cx="12192000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209925" y="373380"/>
            <a:ext cx="6186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ехническ</a:t>
            </a:r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ая</a:t>
            </a:r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</a:t>
            </a:r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</a:t>
            </a:r>
            <a:endParaRPr lang="ru-RU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241165" y="1458595"/>
            <a:ext cx="7160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.</a:t>
            </a:r>
            <a:endParaRPr lang="en-US" alt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21815" y="1120775"/>
            <a:ext cx="8258175" cy="5464810"/>
          </a:xfrm>
          <a:prstGeom prst="roundRect">
            <a:avLst/>
          </a:prstGeom>
          <a:solidFill>
            <a:schemeClr val="bg1">
              <a:alpha val="78000"/>
            </a:schemeClr>
          </a:solidFill>
          <a:ln w="57150"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569210" y="1458595"/>
            <a:ext cx="6762750" cy="4238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Backend:</a:t>
            </a:r>
            <a:endParaRPr lang="en-US" altLang="ru-RU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Framework: FastAPI (Python)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API: RESTful,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асинхронная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обработка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запросов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Аутентификация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JWT + OAuth 2.0 (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интеграции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госуслугами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Frontend:</a:t>
            </a:r>
            <a:endParaRPr lang="en-US" altLang="ru-RU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База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HTML5, CSS3, JavaScript (ES6+)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Дополнительно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React/Vue (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динамических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интерфейсов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База</a:t>
            </a:r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данных</a:t>
            </a:r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СУБД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MariaDB (MySQL-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совместимая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Оптимизация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Индексы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репликация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отказоустойчивости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Инфраструктура</a:t>
            </a:r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ru-RU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Хостинг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Облако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(Yandex Cloud/AWS)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с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Docker-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контейнерами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CI/CD: GitLab CI/CD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для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автоматического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развертывания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Безопасность</a:t>
            </a:r>
            <a:r>
              <a:rPr lang="en-US" altLang="ru-RU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endParaRPr lang="en-US" altLang="ru-RU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HTTPS (Let’s Encrypt),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защита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от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SQL-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инъекций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регулярные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аудиты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/>
          <p:nvPr/>
        </p:nvPicPr>
        <p:blipFill>
          <a:blip r:embed="rId1"/>
          <a:stretch>
            <a:fillRect/>
          </a:stretch>
        </p:blipFill>
        <p:spPr>
          <a:xfrm rot="10800000" flipH="1">
            <a:off x="-635" y="2808605"/>
            <a:ext cx="12192635" cy="404939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375025" y="373380"/>
            <a:ext cx="501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оответствие</a:t>
            </a:r>
            <a:r>
              <a:rPr lang="en-US" altLang="ru-RU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b="1">
                <a:solidFill>
                  <a:srgbClr val="FF4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ТЗ</a:t>
            </a:r>
            <a:endParaRPr lang="en-US" altLang="en-US" sz="3200" b="1">
              <a:solidFill>
                <a:srgbClr val="FF41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821815" y="1120775"/>
            <a:ext cx="8258175" cy="5464810"/>
          </a:xfrm>
          <a:prstGeom prst="roundRect">
            <a:avLst/>
          </a:prstGeom>
          <a:solidFill>
            <a:schemeClr val="bg1">
              <a:alpha val="78000"/>
            </a:schemeClr>
          </a:solidFill>
          <a:ln w="57150">
            <a:solidFill>
              <a:srgbClr val="FF91B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ru-RU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341880" y="2268220"/>
            <a:ext cx="75069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Личные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кабинеты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волонтеров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просмотр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рейтинга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истории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организаций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публикация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мероприятий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управление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координаторов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аналитика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отчеты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Система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мотивации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Рейтинг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волонтеров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топ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-50, 51-100, 101-150)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Бонусная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система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категоризацией</a:t>
            </a:r>
            <a:endParaRPr lang="en-US" altLang="ru-RU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Механизм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начисления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списания</a:t>
            </a:r>
            <a:r>
              <a:rPr lang="en-US" altLang="ru-RU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поощрений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4002</Words>
  <Application>WPS Presentation</Application>
  <PresentationFormat>宽屏</PresentationFormat>
  <Paragraphs>149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50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Roboto</vt:lpstr>
      <vt:lpstr>Times New Roman</vt:lpstr>
      <vt:lpstr>Bahnschrift Light</vt:lpstr>
      <vt:lpstr>Bahnschrift Light SemiCondensed</vt:lpstr>
      <vt:lpstr>Bahnschrift SemiLight Condensed</vt:lpstr>
      <vt:lpstr>Bookman Old Style</vt:lpstr>
      <vt:lpstr>Cascadia Code</vt:lpstr>
      <vt:lpstr>Cascadia Mono ExtraLight</vt:lpstr>
      <vt:lpstr>Cascadia Mono SemiBold</vt:lpstr>
      <vt:lpstr>Ink Free</vt:lpstr>
      <vt:lpstr>Mistral</vt:lpstr>
      <vt:lpstr>Segoe UI Light</vt:lpstr>
      <vt:lpstr>Trebuchet MS</vt:lpstr>
      <vt:lpstr>Yu Gothic UI</vt:lpstr>
      <vt:lpstr>Baskerville Old Face</vt:lpstr>
      <vt:lpstr>Bookshelf Symbol 7</vt:lpstr>
      <vt:lpstr>HoloLens MDL2 Assets</vt:lpstr>
      <vt:lpstr>Magneto</vt:lpstr>
      <vt:lpstr>Ravie</vt:lpstr>
      <vt:lpstr>Showcard Gothic</vt:lpstr>
      <vt:lpstr>Poor Richard</vt:lpstr>
      <vt:lpstr>Segoe UI Historic</vt:lpstr>
      <vt:lpstr>Segoe MDL2 Assets</vt:lpstr>
      <vt:lpstr>Viner Hand ITC</vt:lpstr>
      <vt:lpstr>Arial Black</vt:lpstr>
      <vt:lpstr>DeepSeek-CJK-patch</vt:lpstr>
      <vt:lpstr>ashampoo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</cp:revision>
  <dcterms:created xsi:type="dcterms:W3CDTF">2025-04-24T08:51:29Z</dcterms:created>
  <dcterms:modified xsi:type="dcterms:W3CDTF">2025-04-24T14:42:34Z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92B1DB65B8F5458EB662649779BDF133_13</vt:lpwstr>
  </property>
</Properties>
</file>